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b="1" i="1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b="1" i="1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</a:br>
            <a:r>
              <a:rPr lang="ru-RU" b="1" i="1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Обращение </a:t>
            </a:r>
            <a:r>
              <a:rPr lang="ru-RU" b="1" i="1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к родителям о проведении  Социально-психологического тестирования в МБОУ </a:t>
            </a:r>
            <a:r>
              <a:rPr lang="ru-RU" b="1" i="1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«СШ </a:t>
            </a:r>
            <a:r>
              <a:rPr lang="ru-RU" b="1" i="1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№1 </a:t>
            </a:r>
            <a:r>
              <a:rPr lang="ru-RU" b="1" i="1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им. </a:t>
            </a:r>
            <a:r>
              <a:rPr lang="ru-RU" b="1" i="1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А.В. </a:t>
            </a:r>
            <a:r>
              <a:rPr lang="ru-RU" b="1" i="1" dirty="0" err="1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Войналовича</a:t>
            </a:r>
            <a:r>
              <a:rPr lang="ru-RU" b="1" i="1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» в 2022-2023 учебном году.</a:t>
            </a:r>
            <a:r>
              <a:rPr lang="ru-RU" b="1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 </a:t>
            </a:r>
            <a:r>
              <a:rPr lang="ru-RU" sz="4800" dirty="0">
                <a:ea typeface="Calibri"/>
                <a:cs typeface="Times New Roman"/>
              </a:rPr>
              <a:t/>
            </a:r>
            <a:br>
              <a:rPr lang="ru-RU" sz="48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520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b="1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b="1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</a:br>
            <a:r>
              <a:rPr lang="ru-RU" b="1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Уважаемые </a:t>
            </a:r>
            <a:r>
              <a:rPr lang="ru-RU" b="1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родители!</a:t>
            </a:r>
            <a:r>
              <a:rPr lang="ru-RU" sz="4800" dirty="0">
                <a:ea typeface="Calibri"/>
                <a:cs typeface="Times New Roman"/>
              </a:rPr>
              <a:t/>
            </a:r>
            <a:br>
              <a:rPr lang="ru-RU" sz="48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Вы - самые близкие и значимые для ребенка люди. Вы стремитесь быть успешным родителем, испытываете тревогу и беспокойство за будущее и настоящее своего ребенка. Это – здоровые эмоции, они заставляют  действовать, своевременно прояснять то, что Вас беспокоит. </a:t>
            </a:r>
            <a:endParaRPr lang="ru-RU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Вам известно, насколько серьезно  складывается ситуация  с распространением наркотиков  среди молодежи. Нашим детям могут предложить наркотики в школе, в ВУЗе, во дворе, в ночном клубе. До 60 процентов школьников сообщают, что подвергаются давлению со стороны сверстников, побуждающих их принимать алкоголь или наркотики. </a:t>
            </a:r>
            <a:endParaRPr lang="ru-RU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Успокаивать себя соображениями, вроде: «С моим ребенком такого случиться не может», - было бы ошибочным. Помните, что подростковый возраст – сам по себе риск. Степень благополучия  подростка и семьи здесь роли не играет. Ребенок в этом возрасте слишком уязвим. </a:t>
            </a:r>
            <a:endParaRPr lang="ru-RU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Во всех образовательных учреждениях Российской Федерации будет проходить массовое социально-психологическое тестирование в сентябре-октябре 2022 года.</a:t>
            </a:r>
            <a:endParaRPr lang="ru-RU" sz="36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5769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1662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Единая Методика СПТ – это психодиагностическая методика, позволяющая выявлять психологические «факторы риска» возможного вовлечения в зависимое поведение. Методика выявляет факторы риска и факторы защиты, которые влияют на жизнестойкость личности, способность противостоять негативным явлениям.  </a:t>
            </a:r>
            <a:endParaRPr lang="ru-RU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Тестирование направлено на профилактику незаконного потребления  обучающимися наркотических средств и психотропных веществ. Методика содержит большое количество инновационных компонентов - это целая экспертная система. Методика является опросником и состоит из набора утверждений. </a:t>
            </a:r>
            <a:endParaRPr lang="ru-RU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u="sng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Цель тестирования</a:t>
            </a:r>
            <a:r>
              <a:rPr lang="ru-RU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: определение вероятности вовлечения обучающихся в зависимое поведение. </a:t>
            </a:r>
            <a:r>
              <a:rPr lang="ru-RU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 </a:t>
            </a:r>
            <a:r>
              <a:rPr lang="ru-RU" u="sng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Задачи </a:t>
            </a:r>
            <a:r>
              <a:rPr lang="ru-RU" u="sng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ЕМ СПТ</a:t>
            </a:r>
            <a:r>
              <a:rPr lang="ru-RU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:  </a:t>
            </a:r>
            <a:endParaRPr lang="ru-RU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1. Осуществить оценку вероятности вовлечения в зависимое поведение на основе соотношения факторов риска (ФР) и факторов защиты (ФЗ)</a:t>
            </a:r>
            <a:r>
              <a:rPr lang="ru-RU" b="1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;</a:t>
            </a:r>
            <a:r>
              <a:rPr lang="ru-RU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 </a:t>
            </a:r>
            <a:endParaRPr lang="ru-RU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2. Выявить повышенную и незначительную вероятность вовлечения в зависимое поведение. </a:t>
            </a:r>
            <a:endParaRPr lang="ru-RU" sz="36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8960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146050"/>
            <a:ext cx="8136904" cy="4541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endParaRPr lang="ru-RU" dirty="0" smtClean="0">
              <a:solidFill>
                <a:srgbClr val="333333"/>
              </a:solidFill>
              <a:latin typeface="Arial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ru-RU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	К </a:t>
            </a:r>
            <a:r>
              <a:rPr lang="ru-RU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факторам риска относятся социально-психологические условия, повышающие угрозу вовлечения в зависимое поведение: качества и условия, регулирующие взаимоотношения личности и социума, такие как потребность в одобрении, подверженность влиянию группы, принятие асоциальных установок социума,  качества, влияющие на индивидуальные особенности поведения: склонность к риску, импульсивность, тревожность, фрустрация.  </a:t>
            </a:r>
            <a:endParaRPr lang="ru-RU" dirty="0" smtClean="0">
              <a:solidFill>
                <a:srgbClr val="333333"/>
              </a:solidFill>
              <a:latin typeface="Arial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endParaRPr lang="ru-RU" dirty="0">
              <a:solidFill>
                <a:srgbClr val="333333"/>
              </a:solidFill>
              <a:latin typeface="Arial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ru-RU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	К </a:t>
            </a:r>
            <a:r>
              <a:rPr lang="ru-RU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факторам защиты относится устойчивость к воздействию факторов риска, такие как: принятие родителями, принятие одноклассниками, социальная активность, самоконтроль поведения, </a:t>
            </a:r>
            <a:r>
              <a:rPr lang="ru-RU" dirty="0" err="1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самоэффективность</a:t>
            </a:r>
            <a:r>
              <a:rPr lang="ru-RU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. </a:t>
            </a:r>
            <a:endParaRPr lang="ru-RU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5817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7"/>
            <a:ext cx="8424936" cy="5702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ru-RU" b="1" u="sng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Принципы </a:t>
            </a:r>
            <a:r>
              <a:rPr lang="ru-RU" b="1" u="sng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построения методики</a:t>
            </a:r>
            <a:r>
              <a:rPr lang="ru-RU" u="sng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:</a:t>
            </a:r>
            <a:r>
              <a:rPr lang="ru-RU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 </a:t>
            </a:r>
            <a:endParaRPr lang="ru-RU" sz="20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ru-RU" i="1" u="sng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принцип  </a:t>
            </a:r>
            <a:r>
              <a:rPr lang="ru-RU" b="1" i="1" u="sng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научности</a:t>
            </a:r>
            <a:r>
              <a:rPr lang="ru-RU" i="1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:</a:t>
            </a:r>
            <a:r>
              <a:rPr lang="ru-RU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 методика сформулирована на основе научных знаний; </a:t>
            </a:r>
            <a:endParaRPr lang="ru-RU" sz="20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ru-RU" i="1" u="sng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принцип  </a:t>
            </a:r>
            <a:r>
              <a:rPr lang="ru-RU" b="1" i="1" u="sng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кон</a:t>
            </a:r>
            <a:r>
              <a:rPr lang="ru-RU" b="1" u="sng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фид</a:t>
            </a:r>
            <a:r>
              <a:rPr lang="ru-RU" b="1" i="1" u="sng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енциальности</a:t>
            </a:r>
            <a:r>
              <a:rPr lang="ru-RU" i="1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: </a:t>
            </a:r>
            <a:r>
              <a:rPr lang="ru-RU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каждому респонденту присваивается личный идентификационный код. Список индивидуальных кодов и соответствующих им фамилий хранится в образовательной организации в соответствии с ФЗ от 27 июля 2007 г. № 152-ФЗ «О персональных данных»; </a:t>
            </a:r>
            <a:endParaRPr lang="ru-RU" sz="20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ru-RU" i="1" u="sng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принцип  </a:t>
            </a:r>
            <a:r>
              <a:rPr lang="ru-RU" b="1" i="1" u="sng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добровольности</a:t>
            </a:r>
            <a:r>
              <a:rPr lang="ru-RU" b="1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:</a:t>
            </a:r>
            <a:r>
              <a:rPr lang="ru-RU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 обучающиеся от 15 лет самостоятельно, до 15 лет – их родители (законные представители) дают информированное добровольное согласие на прохождение ЕМ СПТ; </a:t>
            </a:r>
            <a:endParaRPr lang="ru-RU" sz="20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ru-RU" i="1" u="sng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принцип  </a:t>
            </a:r>
            <a:r>
              <a:rPr lang="ru-RU" b="1" i="1" u="sng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достоверности</a:t>
            </a:r>
            <a:r>
              <a:rPr lang="ru-RU" b="1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:</a:t>
            </a:r>
            <a:r>
              <a:rPr lang="ru-RU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 в методике используются фильтры недостоверных ответов,  поэтому слишком большое количество формальных или неискренних ответов ведет к выбраковыванию результатов исследования; </a:t>
            </a:r>
            <a:endParaRPr lang="ru-RU" sz="20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ru-RU" i="1" u="sng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принцип </a:t>
            </a:r>
            <a:r>
              <a:rPr lang="ru-RU" b="1" i="1" u="sng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развития</a:t>
            </a:r>
            <a:r>
              <a:rPr lang="ru-RU" b="1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:</a:t>
            </a:r>
            <a:r>
              <a:rPr lang="ru-RU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 в последующем возможны изменения в содержании вопросов, их уточнение; </a:t>
            </a:r>
            <a:endParaRPr lang="ru-RU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41799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424936" cy="5500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	В </a:t>
            </a:r>
            <a:r>
              <a:rPr lang="ru-RU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2022-2023 учебном году проведение опроса  ЕМ СПТ носит автоматизированный характер:  </a:t>
            </a:r>
            <a:endParaRPr lang="ru-RU" sz="20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Опрос проводится в онлайн режиме. Для этого нужен компьютер и доступ в интернет. </a:t>
            </a:r>
            <a:endParaRPr lang="ru-RU" sz="2000" dirty="0">
              <a:solidFill>
                <a:srgbClr val="333333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Есть возможность прохождения ЕМ СПТ через смартфоны (присутствует мобильная версия сайта).  </a:t>
            </a:r>
            <a:endParaRPr lang="ru-RU" sz="2000" dirty="0">
              <a:solidFill>
                <a:srgbClr val="333333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Вход в систему осуществляется при помощи одноразового логина, обеспечивающего конфиденциальность тестирования и однократность прохождения теста одним респондентом. </a:t>
            </a:r>
            <a:endParaRPr lang="ru-RU" sz="2000" dirty="0">
              <a:solidFill>
                <a:srgbClr val="333333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b="1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Выполнение </a:t>
            </a:r>
            <a:r>
              <a:rPr lang="ru-RU" b="1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теста как правило занимает не более 20-30 минут. </a:t>
            </a:r>
            <a:endParaRPr lang="ru-RU" sz="20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Существуют возрастные модификации ЕМ СПТ: </a:t>
            </a:r>
            <a:endParaRPr lang="ru-RU" sz="20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Форма «А-110» - для 7-9-х классов, 110 вопросов.  </a:t>
            </a:r>
            <a:endParaRPr lang="ru-RU" sz="2000" dirty="0">
              <a:solidFill>
                <a:srgbClr val="333333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Форма «В-140» - для 10-11-х классов, 140 вопросов.  </a:t>
            </a:r>
            <a:endParaRPr lang="ru-RU" sz="2000" dirty="0">
              <a:solidFill>
                <a:srgbClr val="333333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Форма «С-140» - студенты, 140 вопросов.  </a:t>
            </a:r>
            <a:endParaRPr lang="ru-RU" sz="2000" dirty="0">
              <a:solidFill>
                <a:srgbClr val="333333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41922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836712"/>
            <a:ext cx="7776864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ru-RU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	Методика </a:t>
            </a:r>
            <a:r>
              <a:rPr lang="ru-RU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полностью или какая-либо ее </a:t>
            </a:r>
            <a:r>
              <a:rPr lang="ru-RU" b="1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часть не может находиться в открытом доступе для всеобщего ознакомления.</a:t>
            </a:r>
            <a:r>
              <a:rPr lang="ru-RU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 </a:t>
            </a:r>
            <a:endParaRPr lang="ru-RU" sz="20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ru-RU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	СПТ </a:t>
            </a:r>
            <a:r>
              <a:rPr lang="ru-RU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в ОО – это мощное профилактическое средство.   </a:t>
            </a:r>
            <a:endParaRPr lang="ru-RU" sz="20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ru-RU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	Полученные </a:t>
            </a:r>
            <a:r>
              <a:rPr lang="ru-RU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результаты определяют направленность и содержание профилактической работы с обучающимися, позволяют вовремя выявить подростков группы риска и оказать своевременную адресную психолого-педагогическую помощь. </a:t>
            </a:r>
            <a:endParaRPr lang="ru-RU" sz="20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750"/>
              </a:spcAft>
            </a:pPr>
            <a:r>
              <a:rPr lang="ru-RU" dirty="0" smtClean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	Делайте </a:t>
            </a:r>
            <a:r>
              <a:rPr lang="ru-RU" dirty="0">
                <a:solidFill>
                  <a:srgbClr val="333333"/>
                </a:solidFill>
                <a:latin typeface="Arial"/>
                <a:ea typeface="Times New Roman"/>
                <a:cs typeface="Times New Roman"/>
              </a:rPr>
              <a:t>выбор в пользу здоровья Вашего ребенка! Участвуйте в тестировании! </a:t>
            </a:r>
            <a:endParaRPr lang="ru-RU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809760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38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Обращение к родителям о проведении  Социально-психологического тестирования в МБОУ «СШ №1 им. А.В. Войналовича» в 2022-2023 учебном году.  </vt:lpstr>
      <vt:lpstr> Уважаемые родители!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Обращение к родителям о проведении  Социально-психологического тестирования в МБОУ «СШ №1 имени А.В. Войналовича» в 2022-2023 учебном году.  </dc:title>
  <dc:creator>Admin</dc:creator>
  <cp:lastModifiedBy>Admin</cp:lastModifiedBy>
  <cp:revision>8</cp:revision>
  <dcterms:created xsi:type="dcterms:W3CDTF">2022-09-20T05:24:54Z</dcterms:created>
  <dcterms:modified xsi:type="dcterms:W3CDTF">2022-10-07T10:36:19Z</dcterms:modified>
</cp:coreProperties>
</file>